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4CDDE-A602-4E4D-9DD7-40EB9CABCABB}" type="datetimeFigureOut">
              <a:rPr lang="nl-NL" smtClean="0"/>
              <a:t>30-8-2023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Zadnji nivo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65A78-72F1-448B-87C5-ED9DEA71143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514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Učenca </a:t>
            </a:r>
            <a:r>
              <a:rPr lang="nl-NL" dirty="0" err="1"/>
              <a:t>prosite, naj pripoveduje </a:t>
            </a:r>
            <a:r>
              <a:rPr lang="nl-NL" dirty="0"/>
              <a:t>zgodbo o Rdeči </a:t>
            </a:r>
            <a:r>
              <a:rPr lang="nl-NL" dirty="0" err="1"/>
              <a:t>kapici </a:t>
            </a:r>
            <a:r>
              <a:rPr lang="nl-NL" dirty="0"/>
              <a:t>na </a:t>
            </a:r>
            <a:r>
              <a:rPr lang="nl-NL" dirty="0" err="1"/>
              <a:t>pamet</a:t>
            </a:r>
            <a:r>
              <a:rPr lang="nl-NL" dirty="0"/>
              <a:t>. </a:t>
            </a:r>
            <a:r>
              <a:rPr lang="nl-NL" dirty="0" err="1"/>
              <a:t>Drugi učenci </a:t>
            </a:r>
            <a:r>
              <a:rPr lang="nl-NL" dirty="0"/>
              <a:t>naj pomagajo zapolniti </a:t>
            </a:r>
            <a:r>
              <a:rPr lang="nl-NL" dirty="0" err="1"/>
              <a:t>vrzeli</a:t>
            </a:r>
            <a:r>
              <a:rPr lang="nl-NL" dirty="0"/>
              <a:t>. </a:t>
            </a:r>
            <a:r>
              <a:rPr lang="nl-NL" dirty="0" err="1"/>
              <a:t>Učence prosite, naj prepoznajo </a:t>
            </a:r>
            <a:r>
              <a:rPr lang="nl-NL" dirty="0"/>
              <a:t>različne </a:t>
            </a:r>
            <a:r>
              <a:rPr lang="nl-NL" dirty="0" err="1"/>
              <a:t>elemente v </a:t>
            </a:r>
            <a:r>
              <a:rPr lang="nl-NL" dirty="0"/>
              <a:t>zgodbi (</a:t>
            </a:r>
            <a:r>
              <a:rPr lang="nl-NL" dirty="0" err="1"/>
              <a:t>junak</a:t>
            </a:r>
            <a:r>
              <a:rPr lang="nl-NL" dirty="0"/>
              <a:t>, cilj, pomočniki, </a:t>
            </a:r>
            <a:r>
              <a:rPr lang="nl-NL" dirty="0" err="1"/>
              <a:t>grožnje</a:t>
            </a:r>
            <a:r>
              <a:rPr lang="nl-NL" dirty="0"/>
              <a:t>, (</a:t>
            </a:r>
            <a:r>
              <a:rPr lang="nl-NL" dirty="0" err="1"/>
              <a:t>lekcija) </a:t>
            </a:r>
            <a:r>
              <a:rPr lang="nl-NL" dirty="0"/>
              <a:t>točka A </a:t>
            </a:r>
            <a:r>
              <a:rPr lang="nl-NL" dirty="0" err="1"/>
              <a:t>in </a:t>
            </a:r>
            <a:r>
              <a:rPr lang="nl-NL" dirty="0"/>
              <a:t>točka B (</a:t>
            </a:r>
            <a:r>
              <a:rPr lang="nl-NL" dirty="0" err="1"/>
              <a:t>glejte tudi </a:t>
            </a:r>
            <a:r>
              <a:rPr lang="nl-NL" dirty="0"/>
              <a:t>pripovedovanje bralca).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A65A78-72F1-448B-87C5-ED9DEA71143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6208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Vsaka zgodba </a:t>
            </a:r>
            <a:r>
              <a:rPr lang="nl-NL" dirty="0" err="1"/>
              <a:t>ima </a:t>
            </a:r>
            <a:r>
              <a:rPr lang="nl-NL" dirty="0"/>
              <a:t>svojo </a:t>
            </a:r>
            <a:r>
              <a:rPr lang="nl-NL" dirty="0" err="1"/>
              <a:t>strukturo</a:t>
            </a:r>
            <a:r>
              <a:rPr lang="nl-NL" dirty="0"/>
              <a:t>. </a:t>
            </a:r>
            <a:r>
              <a:rPr lang="nl-NL" dirty="0" err="1"/>
              <a:t>Vedno </a:t>
            </a:r>
            <a:r>
              <a:rPr lang="nl-NL" dirty="0"/>
              <a:t>obstaja </a:t>
            </a:r>
            <a:r>
              <a:rPr lang="nl-NL" dirty="0" err="1"/>
              <a:t>junak, ki </a:t>
            </a:r>
            <a:r>
              <a:rPr lang="nl-NL" dirty="0"/>
              <a:t>se začne v </a:t>
            </a:r>
            <a:r>
              <a:rPr lang="nl-NL" dirty="0" err="1"/>
              <a:t>situaciji </a:t>
            </a:r>
            <a:r>
              <a:rPr lang="nl-NL" dirty="0"/>
              <a:t>A. </a:t>
            </a:r>
            <a:r>
              <a:rPr lang="nl-NL" dirty="0" err="1"/>
              <a:t>Nato se pojavi </a:t>
            </a:r>
            <a:r>
              <a:rPr lang="nl-NL" dirty="0"/>
              <a:t>sprožilec ali poziv, </a:t>
            </a:r>
            <a:r>
              <a:rPr lang="nl-NL" dirty="0" err="1"/>
              <a:t>da </a:t>
            </a:r>
            <a:r>
              <a:rPr lang="nl-NL" dirty="0"/>
              <a:t>se </a:t>
            </a:r>
            <a:r>
              <a:rPr lang="nl-NL" dirty="0" err="1"/>
              <a:t>junak odpravi na potovanje</a:t>
            </a:r>
            <a:r>
              <a:rPr lang="nl-NL" dirty="0"/>
              <a:t>. Na </a:t>
            </a:r>
            <a:r>
              <a:rPr lang="nl-NL" dirty="0" err="1"/>
              <a:t>svoji </a:t>
            </a:r>
            <a:r>
              <a:rPr lang="nl-NL" dirty="0"/>
              <a:t>poti </a:t>
            </a:r>
            <a:r>
              <a:rPr lang="nl-NL" dirty="0" err="1"/>
              <a:t>junak sreča sile pomoči </a:t>
            </a:r>
            <a:r>
              <a:rPr lang="nl-NL" dirty="0"/>
              <a:t>(pomočnike) </a:t>
            </a:r>
            <a:r>
              <a:rPr lang="nl-NL" dirty="0" err="1"/>
              <a:t>in antagonistične sile </a:t>
            </a:r>
            <a:r>
              <a:rPr lang="nl-NL" dirty="0"/>
              <a:t>(</a:t>
            </a:r>
            <a:r>
              <a:rPr lang="nl-NL" dirty="0" err="1"/>
              <a:t>nasprotnike </a:t>
            </a:r>
            <a:r>
              <a:rPr lang="nl-NL" dirty="0"/>
              <a:t>ali </a:t>
            </a:r>
            <a:r>
              <a:rPr lang="nl-NL" dirty="0" err="1"/>
              <a:t>grožnje)</a:t>
            </a:r>
            <a:r>
              <a:rPr lang="nl-NL" dirty="0"/>
              <a:t>. Na koncu </a:t>
            </a:r>
            <a:r>
              <a:rPr lang="nl-NL" dirty="0" err="1"/>
              <a:t>junak konča </a:t>
            </a:r>
            <a:r>
              <a:rPr lang="nl-NL" dirty="0"/>
              <a:t>v </a:t>
            </a:r>
            <a:r>
              <a:rPr lang="nl-NL" dirty="0" err="1"/>
              <a:t>situaciji </a:t>
            </a:r>
            <a:r>
              <a:rPr lang="nl-NL" dirty="0"/>
              <a:t>B. Na poti je </a:t>
            </a:r>
            <a:r>
              <a:rPr lang="nl-NL" dirty="0" err="1"/>
              <a:t>junak dobil </a:t>
            </a:r>
            <a:r>
              <a:rPr lang="nl-NL" dirty="0"/>
              <a:t>nova </a:t>
            </a:r>
            <a:r>
              <a:rPr lang="nl-NL" dirty="0" err="1"/>
              <a:t>spoznanja</a:t>
            </a:r>
            <a:r>
              <a:rPr lang="nl-NL" dirty="0"/>
              <a:t>, </a:t>
            </a:r>
            <a:r>
              <a:rPr lang="nl-NL" dirty="0" err="1"/>
              <a:t>se naučil dragocene lekcije </a:t>
            </a:r>
            <a:r>
              <a:rPr lang="nl-NL" dirty="0"/>
              <a:t>in/ali </a:t>
            </a:r>
            <a:r>
              <a:rPr lang="nl-NL" dirty="0" err="1"/>
              <a:t>se spremenil </a:t>
            </a:r>
            <a:r>
              <a:rPr lang="nl-NL" dirty="0"/>
              <a:t>(</a:t>
            </a:r>
            <a:r>
              <a:rPr lang="nl-NL" dirty="0" err="1"/>
              <a:t>postal pogumnejši</a:t>
            </a:r>
            <a:r>
              <a:rPr lang="nl-NL" dirty="0"/>
              <a:t>, </a:t>
            </a:r>
            <a:r>
              <a:rPr lang="nl-NL" dirty="0" err="1"/>
              <a:t>se naučil </a:t>
            </a:r>
            <a:r>
              <a:rPr lang="nl-NL" dirty="0"/>
              <a:t>zaupati </a:t>
            </a:r>
            <a:r>
              <a:rPr lang="nl-NL" dirty="0" err="1"/>
              <a:t>drugim </a:t>
            </a:r>
            <a:r>
              <a:rPr lang="nl-NL" dirty="0"/>
              <a:t>/ </a:t>
            </a:r>
            <a:r>
              <a:rPr lang="nl-NL" dirty="0" err="1"/>
              <a:t>prositi za </a:t>
            </a:r>
            <a:r>
              <a:rPr lang="nl-NL" dirty="0"/>
              <a:t>pomoč </a:t>
            </a:r>
            <a:r>
              <a:rPr lang="nl-NL" dirty="0" err="1"/>
              <a:t>itd.)</a:t>
            </a:r>
            <a:r>
              <a:rPr lang="nl-NL" dirty="0"/>
              <a:t>. </a:t>
            </a:r>
          </a:p>
          <a:p>
            <a:endParaRPr lang="nl-NL" dirty="0"/>
          </a:p>
          <a:p>
            <a:r>
              <a:rPr lang="nl-NL" dirty="0" err="1"/>
              <a:t>Ta </a:t>
            </a:r>
            <a:r>
              <a:rPr lang="nl-NL" dirty="0"/>
              <a:t>del </a:t>
            </a:r>
            <a:r>
              <a:rPr lang="nl-NL" dirty="0" err="1"/>
              <a:t>lahko povežete z </a:t>
            </a:r>
            <a:r>
              <a:rPr lang="nl-NL" dirty="0"/>
              <a:t>zgodbo o Rdeči </a:t>
            </a:r>
            <a:r>
              <a:rPr lang="nl-NL" dirty="0" err="1"/>
              <a:t>kapici</a:t>
            </a:r>
            <a:r>
              <a:rPr lang="nl-NL" dirty="0"/>
              <a:t>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A65A78-72F1-448B-87C5-ED9DEA71143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3835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B603F-109B-401B-AFB0-7F808D0D1E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3500" y="296863"/>
            <a:ext cx="5359400" cy="1655762"/>
          </a:xfrm>
        </p:spPr>
        <p:txBody>
          <a:bodyPr anchor="b">
            <a:normAutofit/>
          </a:bodyPr>
          <a:lstStyle>
            <a:lvl1pPr algn="ctr">
              <a:defRPr sz="5400" b="1">
                <a:latin typeface="+mj-lt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en-US" dirty="0"/>
              <a:t>Main Heading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9A20DA-F07C-40C6-A198-1450DD0E5CE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13500" y="2217738"/>
            <a:ext cx="5359400" cy="690562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  <a:ea typeface="Open Sans" pitchFamily="2" charset="0"/>
                <a:cs typeface="Open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Heading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193BDE-F2E5-48FB-BCF4-BCB0BE759042}"/>
              </a:ext>
            </a:extLst>
          </p:cNvPr>
          <p:cNvSpPr/>
          <p:nvPr userDrawn="1"/>
        </p:nvSpPr>
        <p:spPr>
          <a:xfrm>
            <a:off x="0" y="0"/>
            <a:ext cx="5765642" cy="6857998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5C5E81-043A-4991-9FAB-D4E27F2208FC}"/>
              </a:ext>
            </a:extLst>
          </p:cNvPr>
          <p:cNvSpPr/>
          <p:nvPr userDrawn="1"/>
        </p:nvSpPr>
        <p:spPr>
          <a:xfrm rot="5400000">
            <a:off x="2601300" y="3372890"/>
            <a:ext cx="6867587" cy="121811"/>
          </a:xfrm>
          <a:prstGeom prst="rect">
            <a:avLst/>
          </a:prstGeom>
          <a:solidFill>
            <a:srgbClr val="FFAF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 descr="A picture containing icon&#10;&#10;Description automatically generated">
            <a:extLst>
              <a:ext uri="{FF2B5EF4-FFF2-40B4-BE49-F238E27FC236}">
                <a16:creationId xmlns:a16="http://schemas.microsoft.com/office/drawing/2014/main" id="{91F7F11C-352B-4A2E-9E38-F63453D9B5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34" y="2050726"/>
            <a:ext cx="4083774" cy="2756547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BFCF12A-2797-4158-BF3E-70CC14C7FACD}"/>
              </a:ext>
            </a:extLst>
          </p:cNvPr>
          <p:cNvSpPr/>
          <p:nvPr userDrawn="1"/>
        </p:nvSpPr>
        <p:spPr>
          <a:xfrm rot="5400000">
            <a:off x="2314310" y="3372889"/>
            <a:ext cx="6867586" cy="121812"/>
          </a:xfrm>
          <a:prstGeom prst="rect">
            <a:avLst/>
          </a:prstGeom>
          <a:solidFill>
            <a:srgbClr val="FF5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FDFD8FCC-DE98-48A7-B166-35EC28E55080}"/>
              </a:ext>
            </a:extLst>
          </p:cNvPr>
          <p:cNvSpPr txBox="1">
            <a:spLocks/>
          </p:cNvSpPr>
          <p:nvPr userDrawn="1"/>
        </p:nvSpPr>
        <p:spPr>
          <a:xfrm>
            <a:off x="6413500" y="3173412"/>
            <a:ext cx="5359400" cy="3176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sz="20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sz="20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US" dirty="0">
                <a:latin typeface="+mj-lt"/>
                <a:ea typeface="Open Sans" pitchFamily="2" charset="0"/>
                <a:cs typeface="Open Sans" pitchFamily="2" charset="0"/>
              </a:rPr>
              <a:t>storyvalleyacademy.com</a:t>
            </a:r>
          </a:p>
          <a:p>
            <a:endParaRPr lang="en-US" sz="2000" dirty="0">
              <a:latin typeface="+mj-lt"/>
              <a:ea typeface="Open Sans" pitchFamily="2" charset="0"/>
              <a:cs typeface="Open Sans" pitchFamily="2" charset="0"/>
            </a:endParaRPr>
          </a:p>
          <a:p>
            <a:r>
              <a:rPr lang="en-US" sz="2000" dirty="0">
                <a:latin typeface="+mj-lt"/>
                <a:ea typeface="Open Sans" pitchFamily="2" charset="0"/>
                <a:cs typeface="Open Sans" pitchFamily="2" charset="0"/>
              </a:rPr>
              <a:t>@storyvalleyerasmus</a:t>
            </a:r>
          </a:p>
        </p:txBody>
      </p:sp>
      <p:pic>
        <p:nvPicPr>
          <p:cNvPr id="20" name="Picture 2" descr="Facebook Icon logo vector free download - Brandslogo.net">
            <a:extLst>
              <a:ext uri="{FF2B5EF4-FFF2-40B4-BE49-F238E27FC236}">
                <a16:creationId xmlns:a16="http://schemas.microsoft.com/office/drawing/2014/main" id="{5D656C6B-98D7-4DDA-9A48-5773DAE9D3C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13" t="15119" r="16157" b="15250"/>
          <a:stretch/>
        </p:blipFill>
        <p:spPr bwMode="auto">
          <a:xfrm>
            <a:off x="7074933" y="5690780"/>
            <a:ext cx="659219" cy="65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572E88E7-D02A-4E58-A26E-76CD25784C9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341" y="144364"/>
            <a:ext cx="1496060" cy="43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03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3BBF982-87DF-4C2C-9332-CE72DC3DAC89}"/>
              </a:ext>
            </a:extLst>
          </p:cNvPr>
          <p:cNvSpPr/>
          <p:nvPr userDrawn="1"/>
        </p:nvSpPr>
        <p:spPr>
          <a:xfrm>
            <a:off x="0" y="-1"/>
            <a:ext cx="12192000" cy="167119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FD480D-EF2C-4E50-B8C3-D2A372D0701F}"/>
              </a:ext>
            </a:extLst>
          </p:cNvPr>
          <p:cNvSpPr/>
          <p:nvPr userDrawn="1"/>
        </p:nvSpPr>
        <p:spPr>
          <a:xfrm>
            <a:off x="0" y="1818772"/>
            <a:ext cx="12192000" cy="163426"/>
          </a:xfrm>
          <a:prstGeom prst="rect">
            <a:avLst/>
          </a:prstGeom>
          <a:solidFill>
            <a:srgbClr val="FFAF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F5EF2B40-2C1C-41B7-8CD4-642BFCBFBD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220" y="141873"/>
            <a:ext cx="1721685" cy="116213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7F4FF21-88FB-44B0-BD61-62D9C86B450A}"/>
              </a:ext>
            </a:extLst>
          </p:cNvPr>
          <p:cNvSpPr/>
          <p:nvPr userDrawn="1"/>
        </p:nvSpPr>
        <p:spPr>
          <a:xfrm>
            <a:off x="0" y="1507771"/>
            <a:ext cx="12192000" cy="163426"/>
          </a:xfrm>
          <a:prstGeom prst="rect">
            <a:avLst/>
          </a:prstGeom>
          <a:solidFill>
            <a:srgbClr val="FF5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A6516-D896-4E1C-96C4-90ED0E34E6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129773"/>
            <a:ext cx="10515600" cy="4391986"/>
          </a:xfrm>
        </p:spPr>
        <p:txBody>
          <a:bodyPr/>
          <a:lstStyle>
            <a:lvl1pPr>
              <a:defRPr>
                <a:latin typeface="+mj-lt"/>
                <a:ea typeface="Open Sans" pitchFamily="2" charset="0"/>
                <a:cs typeface="Open Sans" pitchFamily="2" charset="0"/>
              </a:defRPr>
            </a:lvl1pPr>
            <a:lvl2pPr>
              <a:defRPr>
                <a:latin typeface="+mj-lt"/>
                <a:ea typeface="Open Sans" pitchFamily="2" charset="0"/>
                <a:cs typeface="Open Sans" pitchFamily="2" charset="0"/>
              </a:defRPr>
            </a:lvl2pPr>
            <a:lvl3pPr>
              <a:defRPr>
                <a:latin typeface="+mj-lt"/>
                <a:ea typeface="Open Sans" pitchFamily="2" charset="0"/>
                <a:cs typeface="Open Sans" pitchFamily="2" charset="0"/>
              </a:defRPr>
            </a:lvl3pPr>
            <a:lvl4pPr>
              <a:defRPr>
                <a:latin typeface="+mj-lt"/>
                <a:ea typeface="Open Sans" pitchFamily="2" charset="0"/>
                <a:cs typeface="Open Sans" pitchFamily="2" charset="0"/>
              </a:defRPr>
            </a:lvl4pPr>
            <a:lvl5pPr>
              <a:defRPr>
                <a:latin typeface="+mj-lt"/>
                <a:ea typeface="Open Sans" pitchFamily="2" charset="0"/>
                <a:cs typeface="Open Sans" pitchFamily="2" charset="0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838200" y="307442"/>
            <a:ext cx="93330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+mj-lt"/>
              </a:rPr>
              <a:t>Heading here – Calibri Light - Bold</a:t>
            </a:r>
          </a:p>
        </p:txBody>
      </p:sp>
    </p:spTree>
    <p:extLst>
      <p:ext uri="{BB962C8B-B14F-4D97-AF65-F5344CB8AC3E}">
        <p14:creationId xmlns:p14="http://schemas.microsoft.com/office/powerpoint/2010/main" val="203771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4F4E5F-4AA9-461C-9F65-BA56F250647F}"/>
              </a:ext>
            </a:extLst>
          </p:cNvPr>
          <p:cNvSpPr/>
          <p:nvPr userDrawn="1"/>
        </p:nvSpPr>
        <p:spPr>
          <a:xfrm>
            <a:off x="0" y="6406"/>
            <a:ext cx="12192000" cy="167119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A7BE6D-EF4B-4922-A177-6A1785D1A20E}"/>
              </a:ext>
            </a:extLst>
          </p:cNvPr>
          <p:cNvSpPr/>
          <p:nvPr userDrawn="1"/>
        </p:nvSpPr>
        <p:spPr>
          <a:xfrm>
            <a:off x="0" y="1818772"/>
            <a:ext cx="12192000" cy="163426"/>
          </a:xfrm>
          <a:prstGeom prst="rect">
            <a:avLst/>
          </a:prstGeom>
          <a:solidFill>
            <a:srgbClr val="FFAF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 picture containing icon&#10;&#10;Description automatically generated">
            <a:extLst>
              <a:ext uri="{FF2B5EF4-FFF2-40B4-BE49-F238E27FC236}">
                <a16:creationId xmlns:a16="http://schemas.microsoft.com/office/drawing/2014/main" id="{50998F89-0973-4D98-9BC0-CD5687E00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220" y="141873"/>
            <a:ext cx="1721685" cy="116213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AB3E02C-EE97-41B3-AD4F-2176556385AB}"/>
              </a:ext>
            </a:extLst>
          </p:cNvPr>
          <p:cNvSpPr/>
          <p:nvPr userDrawn="1"/>
        </p:nvSpPr>
        <p:spPr>
          <a:xfrm>
            <a:off x="0" y="1507771"/>
            <a:ext cx="12192000" cy="163426"/>
          </a:xfrm>
          <a:prstGeom prst="rect">
            <a:avLst/>
          </a:prstGeom>
          <a:solidFill>
            <a:srgbClr val="FF5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52111-A5B4-4A5C-9625-F6C708A6D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29772"/>
            <a:ext cx="5181600" cy="4372627"/>
          </a:xfrm>
        </p:spPr>
        <p:txBody>
          <a:bodyPr/>
          <a:lstStyle>
            <a:lvl1pPr>
              <a:defRPr>
                <a:latin typeface="+mj-lt"/>
                <a:ea typeface="Open Sans" pitchFamily="2" charset="0"/>
                <a:cs typeface="Open Sans" pitchFamily="2" charset="0"/>
              </a:defRPr>
            </a:lvl1pPr>
            <a:lvl2pPr>
              <a:defRPr>
                <a:latin typeface="+mj-lt"/>
                <a:ea typeface="Open Sans" pitchFamily="2" charset="0"/>
                <a:cs typeface="Open Sans" pitchFamily="2" charset="0"/>
              </a:defRPr>
            </a:lvl2pPr>
            <a:lvl3pPr>
              <a:defRPr>
                <a:latin typeface="+mj-lt"/>
                <a:ea typeface="Open Sans" pitchFamily="2" charset="0"/>
                <a:cs typeface="Open Sans" pitchFamily="2" charset="0"/>
              </a:defRPr>
            </a:lvl3pPr>
            <a:lvl4pPr>
              <a:defRPr>
                <a:latin typeface="+mj-lt"/>
                <a:ea typeface="Open Sans" pitchFamily="2" charset="0"/>
                <a:cs typeface="Open Sans" pitchFamily="2" charset="0"/>
              </a:defRPr>
            </a:lvl4pPr>
            <a:lvl5pPr>
              <a:defRPr>
                <a:latin typeface="+mj-lt"/>
                <a:ea typeface="Open Sans" pitchFamily="2" charset="0"/>
                <a:cs typeface="Open Sans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4916C-8EFC-429B-9372-6C67374D1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9771"/>
            <a:ext cx="5181600" cy="4372629"/>
          </a:xfrm>
        </p:spPr>
        <p:txBody>
          <a:bodyPr/>
          <a:lstStyle>
            <a:lvl1pPr>
              <a:defRPr>
                <a:latin typeface="+mj-lt"/>
                <a:ea typeface="Open Sans" pitchFamily="2" charset="0"/>
                <a:cs typeface="Open Sans" pitchFamily="2" charset="0"/>
              </a:defRPr>
            </a:lvl1pPr>
            <a:lvl2pPr>
              <a:defRPr>
                <a:latin typeface="+mj-lt"/>
                <a:ea typeface="Open Sans" pitchFamily="2" charset="0"/>
                <a:cs typeface="Open Sans" pitchFamily="2" charset="0"/>
              </a:defRPr>
            </a:lvl2pPr>
            <a:lvl3pPr>
              <a:defRPr>
                <a:latin typeface="+mj-lt"/>
                <a:ea typeface="Open Sans" pitchFamily="2" charset="0"/>
                <a:cs typeface="Open Sans" pitchFamily="2" charset="0"/>
              </a:defRPr>
            </a:lvl3pPr>
            <a:lvl4pPr>
              <a:defRPr>
                <a:latin typeface="+mj-lt"/>
                <a:ea typeface="Open Sans" pitchFamily="2" charset="0"/>
                <a:cs typeface="Open Sans" pitchFamily="2" charset="0"/>
              </a:defRPr>
            </a:lvl4pPr>
            <a:lvl5pPr>
              <a:defRPr>
                <a:latin typeface="+mj-lt"/>
                <a:ea typeface="Open Sans" pitchFamily="2" charset="0"/>
                <a:cs typeface="Open Sans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838200" y="307442"/>
            <a:ext cx="93330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+mj-lt"/>
              </a:rPr>
              <a:t>Heading here – Calibri Light - Bold</a:t>
            </a:r>
          </a:p>
        </p:txBody>
      </p:sp>
    </p:spTree>
    <p:extLst>
      <p:ext uri="{BB962C8B-B14F-4D97-AF65-F5344CB8AC3E}">
        <p14:creationId xmlns:p14="http://schemas.microsoft.com/office/powerpoint/2010/main" val="65195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B603F-109B-401B-AFB0-7F808D0D1E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63900" y="296863"/>
            <a:ext cx="8509000" cy="1655762"/>
          </a:xfrm>
        </p:spPr>
        <p:txBody>
          <a:bodyPr anchor="b">
            <a:normAutofit/>
          </a:bodyPr>
          <a:lstStyle>
            <a:lvl1pPr algn="ctr">
              <a:defRPr sz="5400" b="1">
                <a:latin typeface="+mj-lt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en-US" dirty="0"/>
              <a:t>Main Heading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9A20DA-F07C-40C6-A198-1450DD0E5CE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63900" y="2217737"/>
            <a:ext cx="8509000" cy="4343399"/>
          </a:xfrm>
        </p:spPr>
        <p:txBody>
          <a:bodyPr/>
          <a:lstStyle>
            <a:lvl1pPr marL="0" indent="0" algn="l">
              <a:buNone/>
              <a:defRPr sz="2400">
                <a:latin typeface="+mj-lt"/>
                <a:ea typeface="Open Sans" pitchFamily="2" charset="0"/>
                <a:cs typeface="Open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Text – Calibri Light</a:t>
            </a:r>
          </a:p>
          <a:p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193BDE-F2E5-48FB-BCF4-BCB0BE759042}"/>
              </a:ext>
            </a:extLst>
          </p:cNvPr>
          <p:cNvSpPr/>
          <p:nvPr userDrawn="1"/>
        </p:nvSpPr>
        <p:spPr>
          <a:xfrm>
            <a:off x="0" y="0"/>
            <a:ext cx="2448366" cy="6857998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5C5E81-043A-4991-9FAB-D4E27F2208FC}"/>
              </a:ext>
            </a:extLst>
          </p:cNvPr>
          <p:cNvSpPr/>
          <p:nvPr userDrawn="1"/>
        </p:nvSpPr>
        <p:spPr>
          <a:xfrm rot="5400000">
            <a:off x="-637340" y="3363299"/>
            <a:ext cx="6867587" cy="121811"/>
          </a:xfrm>
          <a:prstGeom prst="rect">
            <a:avLst/>
          </a:prstGeom>
          <a:solidFill>
            <a:srgbClr val="FFAF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 descr="A picture containing icon&#10;&#10;Description automatically generated">
            <a:extLst>
              <a:ext uri="{FF2B5EF4-FFF2-40B4-BE49-F238E27FC236}">
                <a16:creationId xmlns:a16="http://schemas.microsoft.com/office/drawing/2014/main" id="{91F7F11C-352B-4A2E-9E38-F63453D9B5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2739327"/>
            <a:ext cx="2029266" cy="1369754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BFCF12A-2797-4158-BF3E-70CC14C7FACD}"/>
              </a:ext>
            </a:extLst>
          </p:cNvPr>
          <p:cNvSpPr/>
          <p:nvPr userDrawn="1"/>
        </p:nvSpPr>
        <p:spPr>
          <a:xfrm rot="5400000">
            <a:off x="-924521" y="3372890"/>
            <a:ext cx="6867586" cy="121812"/>
          </a:xfrm>
          <a:prstGeom prst="rect">
            <a:avLst/>
          </a:prstGeom>
          <a:solidFill>
            <a:srgbClr val="FF5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FDFD8FCC-DE98-48A7-B166-35EC28E55080}"/>
              </a:ext>
            </a:extLst>
          </p:cNvPr>
          <p:cNvSpPr txBox="1">
            <a:spLocks/>
          </p:cNvSpPr>
          <p:nvPr userDrawn="1"/>
        </p:nvSpPr>
        <p:spPr>
          <a:xfrm>
            <a:off x="3263900" y="3173412"/>
            <a:ext cx="8509000" cy="3176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01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B603F-109B-401B-AFB0-7F808D0D1E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63900" y="296863"/>
            <a:ext cx="8509000" cy="1277294"/>
          </a:xfrm>
        </p:spPr>
        <p:txBody>
          <a:bodyPr anchor="b">
            <a:normAutofit/>
          </a:bodyPr>
          <a:lstStyle>
            <a:lvl1pPr algn="ctr">
              <a:defRPr sz="5400" b="1">
                <a:latin typeface="+mj-lt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en-US" dirty="0"/>
              <a:t>Story Valley Partners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193BDE-F2E5-48FB-BCF4-BCB0BE759042}"/>
              </a:ext>
            </a:extLst>
          </p:cNvPr>
          <p:cNvSpPr/>
          <p:nvPr userDrawn="1"/>
        </p:nvSpPr>
        <p:spPr>
          <a:xfrm>
            <a:off x="0" y="0"/>
            <a:ext cx="2448366" cy="6857998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5C5E81-043A-4991-9FAB-D4E27F2208FC}"/>
              </a:ext>
            </a:extLst>
          </p:cNvPr>
          <p:cNvSpPr/>
          <p:nvPr userDrawn="1"/>
        </p:nvSpPr>
        <p:spPr>
          <a:xfrm rot="5400000">
            <a:off x="-637340" y="3363299"/>
            <a:ext cx="6867587" cy="121811"/>
          </a:xfrm>
          <a:prstGeom prst="rect">
            <a:avLst/>
          </a:prstGeom>
          <a:solidFill>
            <a:srgbClr val="FFAF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 descr="A picture containing icon&#10;&#10;Description automatically generated">
            <a:extLst>
              <a:ext uri="{FF2B5EF4-FFF2-40B4-BE49-F238E27FC236}">
                <a16:creationId xmlns:a16="http://schemas.microsoft.com/office/drawing/2014/main" id="{91F7F11C-352B-4A2E-9E38-F63453D9B5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2739327"/>
            <a:ext cx="2029266" cy="1369754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BFCF12A-2797-4158-BF3E-70CC14C7FACD}"/>
              </a:ext>
            </a:extLst>
          </p:cNvPr>
          <p:cNvSpPr/>
          <p:nvPr userDrawn="1"/>
        </p:nvSpPr>
        <p:spPr>
          <a:xfrm rot="5400000">
            <a:off x="-924521" y="3372890"/>
            <a:ext cx="6867586" cy="121812"/>
          </a:xfrm>
          <a:prstGeom prst="rect">
            <a:avLst/>
          </a:prstGeom>
          <a:solidFill>
            <a:srgbClr val="FF5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FDFD8FCC-DE98-48A7-B166-35EC28E55080}"/>
              </a:ext>
            </a:extLst>
          </p:cNvPr>
          <p:cNvSpPr txBox="1">
            <a:spLocks/>
          </p:cNvSpPr>
          <p:nvPr userDrawn="1"/>
        </p:nvSpPr>
        <p:spPr>
          <a:xfrm>
            <a:off x="3263900" y="3173412"/>
            <a:ext cx="8509000" cy="3176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D96E16C-56C1-45A5-8478-7F9B57E438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288" y="2343193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47F53D1-7CE1-48DC-A2A2-217501E1B2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177" y="2992798"/>
            <a:ext cx="2352675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5FBA72CE-A61D-43D4-8439-F6A93B3791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4002" y="2317687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29F12A7B-3DF8-4D36-B080-6559C1F394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497" y="4111098"/>
            <a:ext cx="2271161" cy="227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5334D809-8CF9-4B47-AC8B-5701428068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342" y="4387849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619A6257-590A-4746-96D5-04E9A10CCB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4002" y="4420109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5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06DF72-0173-43E3-BB33-0F7AE6282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Glavni naslov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C9CAF-C16B-4C68-95CE-24BB0E56E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Urejanje slogov glavnega besedila</a:t>
            </a:r>
          </a:p>
          <a:p>
            <a:pPr lvl="1"/>
            <a:r>
              <a:rPr lang="en-US"/>
              <a:t>Druga raven</a:t>
            </a:r>
          </a:p>
          <a:p>
            <a:pPr lvl="2"/>
            <a:r>
              <a:rPr lang="en-US"/>
              <a:t>Tretja raven</a:t>
            </a:r>
          </a:p>
          <a:p>
            <a:pPr lvl="3"/>
            <a:r>
              <a:rPr lang="en-US"/>
              <a:t>Četrta raven</a:t>
            </a:r>
          </a:p>
          <a:p>
            <a:pPr lvl="4"/>
            <a:r>
              <a:rPr lang="en-US"/>
              <a:t>Peta raven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32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Open Sans" pitchFamily="2" charset="0"/>
          <a:cs typeface="Open Sans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Open Sans" pitchFamily="2" charset="0"/>
          <a:cs typeface="Open Sans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Open Sans" pitchFamily="2" charset="0"/>
          <a:cs typeface="Open Sans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Open Sans" pitchFamily="2" charset="0"/>
          <a:cs typeface="Open Sans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Open Sans" pitchFamily="2" charset="0"/>
          <a:cs typeface="Open Sans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Open Sans" pitchFamily="2" charset="0"/>
          <a:cs typeface="Open Sans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7C10C-2F6D-498E-9726-B03D148EA8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Zgodba v slikah</a:t>
            </a:r>
            <a:r>
              <a:rPr lang="en-GB" dirty="0"/>
              <a:t> in </a:t>
            </a:r>
            <a:r>
              <a:rPr lang="en-GB" dirty="0" err="1"/>
              <a:t>struktura</a:t>
            </a:r>
            <a:r>
              <a:rPr lang="en-GB" dirty="0"/>
              <a:t> </a:t>
            </a:r>
            <a:r>
              <a:rPr lang="en-GB" dirty="0" err="1"/>
              <a:t>zgodbe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40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57090C-687E-4AA3-539C-56D9C9F828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Rdeča </a:t>
            </a:r>
            <a:r>
              <a:rPr lang="nl-NL" dirty="0" err="1"/>
              <a:t>kapica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8781CB3-C1B1-B901-A18E-F930B0E72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6830" y="2184342"/>
            <a:ext cx="5714818" cy="4554387"/>
          </a:xfrm>
        </p:spPr>
        <p:txBody>
          <a:bodyPr/>
          <a:lstStyle/>
          <a:p>
            <a:r>
              <a:rPr lang="nl-NL" dirty="0"/>
              <a:t>Kdo zna povedati zgodbo o Rdeči kapici?</a:t>
            </a:r>
          </a:p>
          <a:p>
            <a:endParaRPr lang="nl-NL" dirty="0"/>
          </a:p>
        </p:txBody>
      </p:sp>
      <p:pic>
        <p:nvPicPr>
          <p:cNvPr id="1026" name="Picture 2" descr="Little Red Riding Hood">
            <a:extLst>
              <a:ext uri="{FF2B5EF4-FFF2-40B4-BE49-F238E27FC236}">
                <a16:creationId xmlns:a16="http://schemas.microsoft.com/office/drawing/2014/main" id="{16FCBAAB-C570-71B0-FFA3-D66E353D2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5095" y="2986220"/>
            <a:ext cx="3396905" cy="383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96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77E34E-D3C4-E8FB-F270-F92010D108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Struktura </a:t>
            </a:r>
            <a:r>
              <a:rPr lang="nl-NL" dirty="0"/>
              <a:t>zgodbe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47FC45B-9055-706E-9AAB-67CB5A35A1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/>
              <a:t>junak </a:t>
            </a:r>
            <a:r>
              <a:rPr lang="nl-NL" dirty="0"/>
              <a:t>- </a:t>
            </a:r>
            <a:r>
              <a:rPr lang="nl-NL" dirty="0" err="1"/>
              <a:t>glavni </a:t>
            </a:r>
            <a:r>
              <a:rPr lang="nl-NL" dirty="0"/>
              <a:t>lik </a:t>
            </a:r>
          </a:p>
          <a:p>
            <a:r>
              <a:rPr lang="nl-NL" b="1" dirty="0" err="1"/>
              <a:t>Situacija </a:t>
            </a:r>
            <a:r>
              <a:rPr lang="nl-NL" b="1" dirty="0"/>
              <a:t>A </a:t>
            </a:r>
            <a:r>
              <a:rPr lang="nl-NL" dirty="0"/>
              <a:t>- </a:t>
            </a:r>
            <a:r>
              <a:rPr lang="nl-NL" dirty="0" err="1"/>
              <a:t>začetek </a:t>
            </a:r>
            <a:r>
              <a:rPr lang="nl-NL" dirty="0"/>
              <a:t>zgodbe</a:t>
            </a:r>
          </a:p>
          <a:p>
            <a:r>
              <a:rPr lang="nl-NL" b="1" dirty="0" err="1"/>
              <a:t>Situacija </a:t>
            </a:r>
            <a:r>
              <a:rPr lang="nl-NL" b="1" dirty="0"/>
              <a:t>B </a:t>
            </a:r>
            <a:r>
              <a:rPr lang="nl-NL" dirty="0"/>
              <a:t>- </a:t>
            </a:r>
            <a:r>
              <a:rPr lang="nl-NL" dirty="0" err="1"/>
              <a:t>Končna situacija </a:t>
            </a:r>
            <a:r>
              <a:rPr lang="nl-NL" dirty="0"/>
              <a:t>(junak </a:t>
            </a:r>
            <a:r>
              <a:rPr lang="nl-NL" dirty="0" err="1"/>
              <a:t>je dobil </a:t>
            </a:r>
            <a:r>
              <a:rPr lang="nl-NL" dirty="0"/>
              <a:t>nova </a:t>
            </a:r>
            <a:r>
              <a:rPr lang="nl-NL" dirty="0" err="1"/>
              <a:t>spoznanja</a:t>
            </a:r>
            <a:r>
              <a:rPr lang="nl-NL" dirty="0"/>
              <a:t>, </a:t>
            </a:r>
            <a:r>
              <a:rPr lang="nl-NL" dirty="0" err="1"/>
              <a:t>se naučil lekcijo</a:t>
            </a:r>
            <a:r>
              <a:rPr lang="nl-NL" dirty="0"/>
              <a:t>, </a:t>
            </a:r>
            <a:r>
              <a:rPr lang="nl-NL" dirty="0" err="1"/>
              <a:t>se razvil</a:t>
            </a:r>
            <a:r>
              <a:rPr lang="nl-NL" dirty="0"/>
              <a:t>)</a:t>
            </a:r>
          </a:p>
          <a:p>
            <a:r>
              <a:rPr lang="nl-NL" b="1" dirty="0"/>
              <a:t>Sprožilec </a:t>
            </a:r>
            <a:r>
              <a:rPr lang="nl-NL" dirty="0"/>
              <a:t>- razlog, zakaj junak preide iz situacije A v situacijo B.</a:t>
            </a:r>
          </a:p>
          <a:p>
            <a:r>
              <a:rPr lang="nl-NL" b="1" dirty="0"/>
              <a:t>Pomočniki </a:t>
            </a:r>
            <a:r>
              <a:rPr lang="nl-NL" dirty="0"/>
              <a:t>- </a:t>
            </a:r>
            <a:r>
              <a:rPr lang="nl-NL" dirty="0" err="1"/>
              <a:t>liki</a:t>
            </a:r>
            <a:r>
              <a:rPr lang="nl-NL" dirty="0"/>
              <a:t>, dogodki, </a:t>
            </a:r>
            <a:r>
              <a:rPr lang="nl-NL" dirty="0" err="1"/>
              <a:t>misli, predmeti</a:t>
            </a:r>
            <a:r>
              <a:rPr lang="nl-NL" dirty="0"/>
              <a:t>, </a:t>
            </a:r>
            <a:r>
              <a:rPr lang="nl-NL" dirty="0" err="1"/>
              <a:t>ki </a:t>
            </a:r>
            <a:r>
              <a:rPr lang="nl-NL" dirty="0"/>
              <a:t>pomagajo </a:t>
            </a:r>
            <a:r>
              <a:rPr lang="nl-NL" dirty="0" err="1"/>
              <a:t>junaku</a:t>
            </a:r>
            <a:endParaRPr lang="nl-NL" dirty="0"/>
          </a:p>
          <a:p>
            <a:r>
              <a:rPr lang="nl-NL" b="1" dirty="0" err="1"/>
              <a:t>Nasprotniki </a:t>
            </a:r>
            <a:r>
              <a:rPr lang="nl-NL" dirty="0"/>
              <a:t>- </a:t>
            </a:r>
            <a:r>
              <a:rPr lang="nl-NL" dirty="0" err="1"/>
              <a:t>liki</a:t>
            </a:r>
            <a:r>
              <a:rPr lang="nl-NL" dirty="0"/>
              <a:t>, dogodki, </a:t>
            </a:r>
            <a:r>
              <a:rPr lang="nl-NL" dirty="0" err="1"/>
              <a:t>misli</a:t>
            </a:r>
            <a:r>
              <a:rPr lang="nl-NL" dirty="0"/>
              <a:t>, </a:t>
            </a:r>
            <a:r>
              <a:rPr lang="nl-NL" err="1"/>
              <a:t>predmeti, </a:t>
            </a:r>
            <a:r>
              <a:rPr lang="nl-NL"/>
              <a:t>ki </a:t>
            </a:r>
            <a:r>
              <a:rPr lang="nl-NL" dirty="0" err="1"/>
              <a:t>junaka ovirajo</a:t>
            </a:r>
            <a:r>
              <a:rPr lang="nl-NL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1279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748B07-18CA-A2AE-37C7-7BDC4D9735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Zgodba v slikah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D2962E4-A39E-65C8-5E96-89A314CA7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820" y="1952625"/>
            <a:ext cx="9113497" cy="5011701"/>
          </a:xfrm>
          <a:prstGeom prst="rect">
            <a:avLst/>
          </a:prstGeom>
        </p:spPr>
      </p:pic>
      <p:sp>
        <p:nvSpPr>
          <p:cNvPr id="3" name="Ondertitel 2">
            <a:extLst>
              <a:ext uri="{FF2B5EF4-FFF2-40B4-BE49-F238E27FC236}">
                <a16:creationId xmlns:a16="http://schemas.microsoft.com/office/drawing/2014/main" id="{B2099462-79D5-76EC-45A3-C7092F96E6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312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77E52-C12D-2E8B-71EC-CFDE3543B9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139CABA-9B4F-C925-16EA-3022E820FC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Namen </a:t>
            </a:r>
            <a:r>
              <a:rPr lang="nl-NL" dirty="0"/>
              <a:t>- </a:t>
            </a:r>
            <a:r>
              <a:rPr lang="nl-NL" dirty="0" err="1"/>
              <a:t>Vizualni načrt vaše </a:t>
            </a:r>
            <a:r>
              <a:rPr lang="nl-NL" dirty="0"/>
              <a:t>zgodbe</a:t>
            </a:r>
          </a:p>
          <a:p>
            <a:endParaRPr lang="nl-NL" dirty="0"/>
          </a:p>
          <a:p>
            <a:r>
              <a:rPr lang="sl-SI" dirty="0"/>
              <a:t>Zgodba v slikah</a:t>
            </a:r>
            <a:r>
              <a:rPr lang="nl-NL" dirty="0"/>
              <a:t> pomaga pri strukturiranju.</a:t>
            </a:r>
          </a:p>
          <a:p>
            <a:r>
              <a:rPr lang="nl-NL" dirty="0" err="1"/>
              <a:t>Tako boste lažje zapisovali </a:t>
            </a:r>
            <a:r>
              <a:rPr lang="nl-NL" dirty="0"/>
              <a:t>ali ustvarjali.</a:t>
            </a:r>
          </a:p>
        </p:txBody>
      </p:sp>
    </p:spTree>
    <p:extLst>
      <p:ext uri="{BB962C8B-B14F-4D97-AF65-F5344CB8AC3E}">
        <p14:creationId xmlns:p14="http://schemas.microsoft.com/office/powerpoint/2010/main" val="326175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ABD0E5-DEAC-3F26-4E49-8DE5CFE9E3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Naloga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1158D06-B058-B172-EE35-6916D52406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Izdelali boste zgodbo </a:t>
            </a:r>
            <a:r>
              <a:rPr lang="nl-NL" dirty="0" err="1"/>
              <a:t>z idejami, ki ste jih dobili med </a:t>
            </a:r>
            <a:r>
              <a:rPr lang="nl-NL" dirty="0"/>
              <a:t>možgansko nevihto. </a:t>
            </a:r>
          </a:p>
          <a:p>
            <a:endParaRPr lang="nl-NL" dirty="0"/>
          </a:p>
          <a:p>
            <a:r>
              <a:rPr lang="nl-NL" dirty="0" err="1"/>
              <a:t>Uporabite </a:t>
            </a:r>
            <a:r>
              <a:rPr lang="nl-NL" dirty="0"/>
              <a:t>miselni načrt, </a:t>
            </a:r>
            <a:r>
              <a:rPr lang="nl-NL" dirty="0" err="1"/>
              <a:t>ki ste ga </a:t>
            </a:r>
            <a:r>
              <a:rPr lang="nl-NL" dirty="0"/>
              <a:t>izdelali </a:t>
            </a:r>
            <a:r>
              <a:rPr lang="nl-NL" dirty="0" err="1"/>
              <a:t>v prejšnji seji.</a:t>
            </a:r>
            <a:endParaRPr lang="nl-NL" dirty="0"/>
          </a:p>
          <a:p>
            <a:r>
              <a:rPr lang="nl-NL" dirty="0" err="1"/>
              <a:t>Skupaj pripravite </a:t>
            </a:r>
            <a:r>
              <a:rPr lang="nl-NL" dirty="0"/>
              <a:t>zgodbo. </a:t>
            </a:r>
          </a:p>
          <a:p>
            <a:endParaRPr lang="nl-NL" dirty="0"/>
          </a:p>
          <a:p>
            <a:r>
              <a:rPr lang="nl-NL" dirty="0"/>
              <a:t>Zgodbena plošča </a:t>
            </a:r>
            <a:r>
              <a:rPr lang="nl-NL" dirty="0" err="1"/>
              <a:t>mora vsebovati vsaj </a:t>
            </a:r>
            <a:r>
              <a:rPr lang="nl-NL" dirty="0"/>
              <a:t>12 </a:t>
            </a:r>
            <a:r>
              <a:rPr lang="nl-NL" dirty="0" err="1"/>
              <a:t>risb</a:t>
            </a:r>
            <a:r>
              <a:rPr lang="nl-NL" dirty="0"/>
              <a:t>, </a:t>
            </a:r>
            <a:r>
              <a:rPr lang="nl-NL" dirty="0" err="1"/>
              <a:t>morda jih boste potrebovali </a:t>
            </a:r>
            <a:r>
              <a:rPr lang="nl-NL" dirty="0"/>
              <a:t>več.</a:t>
            </a:r>
          </a:p>
        </p:txBody>
      </p:sp>
    </p:spTree>
    <p:extLst>
      <p:ext uri="{BB962C8B-B14F-4D97-AF65-F5344CB8AC3E}">
        <p14:creationId xmlns:p14="http://schemas.microsoft.com/office/powerpoint/2010/main" val="2001392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V PP Template w erasmus logo.potx" id="{1F3E388D-D739-496E-A6DF-2AC46C5AD9C3}" vid="{E50C018F-72CB-487C-9CE4-8FCFF9A00336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SV PP Template w erasmus logo</Template>
  <TotalTime>39</TotalTime>
  <Words>306</Words>
  <Application>Microsoft Office PowerPoint</Application>
  <PresentationFormat>Widescreen</PresentationFormat>
  <Paragraphs>28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Office Theme</vt:lpstr>
      <vt:lpstr>Zgodba v slikah in struktura zgodbe</vt:lpstr>
      <vt:lpstr>Rdeča kapica</vt:lpstr>
      <vt:lpstr>Struktura zgodbe</vt:lpstr>
      <vt:lpstr>Zgodba v slikah</vt:lpstr>
      <vt:lpstr>PowerPoint Presentation</vt:lpstr>
      <vt:lpstr>Naloga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Turakhia</dc:creator>
  <cp:keywords>, docId:FA9F6C0E78CDDEB84791E8026984AF95</cp:keywords>
  <cp:lastModifiedBy>Maja</cp:lastModifiedBy>
  <cp:revision>11</cp:revision>
  <dcterms:created xsi:type="dcterms:W3CDTF">2022-04-22T13:28:03Z</dcterms:created>
  <dcterms:modified xsi:type="dcterms:W3CDTF">2023-08-30T13:32:27Z</dcterms:modified>
</cp:coreProperties>
</file>